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Light" pitchFamily="2" charset="77"/>
      <p:regular r:id="rId14"/>
      <p:bold r:id="rId15"/>
      <p:italic r:id="rId16"/>
      <p:boldItalic r:id="rId17"/>
    </p:embeddedFont>
    <p:embeddedFont>
      <p:font typeface="Montserrat SemiBold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219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9FEA4-EF2D-4931-860A-354288D2707F}">
  <a:tblStyle styleId="{B069FEA4-EF2D-4931-860A-354288D2707F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24" y="11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1552723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d1552723f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cd1552723f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69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acomograss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acomograssi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2196398" y="1285926"/>
            <a:ext cx="1093800" cy="1011300"/>
          </a:xfrm>
          <a:prstGeom prst="roundRect">
            <a:avLst>
              <a:gd name="adj" fmla="val 4725"/>
            </a:avLst>
          </a:prstGeom>
          <a:solidFill>
            <a:srgbClr val="0F232F"/>
          </a:solidFill>
          <a:ln w="12700" cap="flat" cmpd="sng">
            <a:solidFill>
              <a:srgbClr val="0F2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2607125" y="1588975"/>
            <a:ext cx="6324600" cy="3048000"/>
          </a:xfrm>
          <a:prstGeom prst="roundRect">
            <a:avLst>
              <a:gd name="adj" fmla="val 4725"/>
            </a:avLst>
          </a:prstGeom>
          <a:solidFill>
            <a:srgbClr val="FFFE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607125" y="2297236"/>
            <a:ext cx="63246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500" i="0" u="none" strike="noStrike" cap="none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Azienda Agricola Giacomo Grassi</a:t>
            </a:r>
            <a:endParaRPr sz="5500" i="0" u="none" strike="noStrike" cap="none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8065224" y="4072270"/>
            <a:ext cx="2843781" cy="2105246"/>
          </a:xfrm>
          <a:prstGeom prst="roundRect">
            <a:avLst>
              <a:gd name="adj" fmla="val 4725"/>
            </a:avLst>
          </a:prstGeom>
          <a:solidFill>
            <a:srgbClr val="0F232F"/>
          </a:solidFill>
          <a:ln w="12700" cap="flat" cmpd="sng">
            <a:solidFill>
              <a:srgbClr val="0F2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8290825" y="4168300"/>
            <a:ext cx="2469324" cy="218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it-IT" dirty="0">
                <a:solidFill>
                  <a:schemeClr val="bg1"/>
                </a:solidFill>
              </a:rPr>
              <a:t>Via Dudda, 33 - Dudda - 50022 Greve in Chianti (Florence) - </a:t>
            </a:r>
            <a:r>
              <a:rPr lang="it-IT" dirty="0" err="1">
                <a:solidFill>
                  <a:schemeClr val="bg1"/>
                </a:solidFill>
              </a:rPr>
              <a:t>Italy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E8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E8F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http://www.giacomograssi.com/</a:t>
            </a:r>
            <a:endParaRPr lang="en-US" sz="1100" dirty="0">
              <a:solidFill>
                <a:srgbClr val="4E8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583600" y="1767901"/>
            <a:ext cx="564930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dirty="0"/>
              <a:t>Giacomo Grassi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in 1970 from a family of </a:t>
            </a:r>
            <a:r>
              <a:rPr lang="it-IT" dirty="0" err="1"/>
              <a:t>tenants</a:t>
            </a:r>
            <a:r>
              <a:rPr lang="it-IT" dirty="0"/>
              <a:t>. </a:t>
            </a:r>
            <a:r>
              <a:rPr lang="it-IT" dirty="0" err="1"/>
              <a:t>Since</a:t>
            </a:r>
            <a:r>
              <a:rPr lang="it-IT" dirty="0"/>
              <a:t> he </a:t>
            </a:r>
            <a:r>
              <a:rPr lang="it-IT" dirty="0" err="1"/>
              <a:t>was</a:t>
            </a:r>
            <a:r>
              <a:rPr lang="it-IT" dirty="0"/>
              <a:t> a </a:t>
            </a:r>
            <a:r>
              <a:rPr lang="it-IT" dirty="0" err="1"/>
              <a:t>child</a:t>
            </a:r>
            <a:r>
              <a:rPr lang="it-IT" dirty="0"/>
              <a:t>, </a:t>
            </a:r>
            <a:r>
              <a:rPr lang="it-IT" dirty="0" err="1"/>
              <a:t>together</a:t>
            </a:r>
            <a:r>
              <a:rPr lang="it-IT" dirty="0"/>
              <a:t> with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grandfather</a:t>
            </a:r>
            <a:r>
              <a:rPr lang="it-IT" dirty="0"/>
              <a:t> Olinto and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father</a:t>
            </a:r>
            <a:r>
              <a:rPr lang="it-IT" dirty="0"/>
              <a:t> Rolando, he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in the </a:t>
            </a:r>
            <a:r>
              <a:rPr lang="it-IT" dirty="0" err="1"/>
              <a:t>fields</a:t>
            </a:r>
            <a:r>
              <a:rPr lang="it-IT" dirty="0"/>
              <a:t> of </a:t>
            </a:r>
            <a:r>
              <a:rPr lang="it-IT" dirty="0" err="1"/>
              <a:t>his</a:t>
            </a:r>
            <a:r>
              <a:rPr lang="it-IT" dirty="0"/>
              <a:t> family. </a:t>
            </a:r>
          </a:p>
          <a:p>
            <a:endParaRPr lang="it-IT" dirty="0"/>
          </a:p>
          <a:p>
            <a:r>
              <a:rPr lang="it-IT" dirty="0"/>
              <a:t>He </a:t>
            </a:r>
            <a:r>
              <a:rPr lang="it-IT" dirty="0" err="1"/>
              <a:t>earned</a:t>
            </a:r>
            <a:r>
              <a:rPr lang="it-IT" dirty="0"/>
              <a:t> a </a:t>
            </a:r>
            <a:r>
              <a:rPr lang="it-IT" dirty="0" err="1"/>
              <a:t>degree</a:t>
            </a:r>
            <a:r>
              <a:rPr lang="it-IT" dirty="0"/>
              <a:t> in </a:t>
            </a:r>
            <a:r>
              <a:rPr lang="it-IT" dirty="0" err="1"/>
              <a:t>agricultural</a:t>
            </a:r>
            <a:r>
              <a:rPr lang="it-IT" dirty="0"/>
              <a:t> </a:t>
            </a:r>
            <a:r>
              <a:rPr lang="it-IT" dirty="0" err="1"/>
              <a:t>sciences</a:t>
            </a:r>
            <a:r>
              <a:rPr lang="it-IT" dirty="0"/>
              <a:t> </a:t>
            </a:r>
            <a:r>
              <a:rPr lang="it-IT" dirty="0" err="1"/>
              <a:t>while</a:t>
            </a:r>
            <a:r>
              <a:rPr lang="it-IT" dirty="0"/>
              <a:t> he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for the family farm.</a:t>
            </a:r>
          </a:p>
          <a:p>
            <a:endParaRPr lang="it-IT" sz="2400" dirty="0"/>
          </a:p>
          <a:p>
            <a:r>
              <a:rPr lang="it-IT" dirty="0" err="1"/>
              <a:t>Currently</a:t>
            </a:r>
            <a:r>
              <a:rPr lang="it-IT" dirty="0"/>
              <a:t> the estate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of 30 </a:t>
            </a:r>
            <a:r>
              <a:rPr lang="it-IT" dirty="0" err="1"/>
              <a:t>hectares</a:t>
            </a:r>
            <a:r>
              <a:rPr lang="it-IT" dirty="0"/>
              <a:t>, 4 ha of </a:t>
            </a:r>
            <a:r>
              <a:rPr lang="it-IT" dirty="0" err="1"/>
              <a:t>vineyards</a:t>
            </a:r>
            <a:r>
              <a:rPr lang="it-IT" dirty="0"/>
              <a:t>, 10 ha of olive </a:t>
            </a:r>
            <a:r>
              <a:rPr lang="it-IT" dirty="0" err="1"/>
              <a:t>groves</a:t>
            </a:r>
            <a:r>
              <a:rPr lang="it-IT" dirty="0"/>
              <a:t> for a </a:t>
            </a:r>
            <a:r>
              <a:rPr lang="it-IT" dirty="0" err="1"/>
              <a:t>total</a:t>
            </a:r>
            <a:r>
              <a:rPr lang="it-IT" dirty="0"/>
              <a:t> of 5000 olive </a:t>
            </a:r>
            <a:r>
              <a:rPr lang="it-IT" dirty="0" err="1"/>
              <a:t>trees</a:t>
            </a:r>
            <a:r>
              <a:rPr lang="it-IT" dirty="0"/>
              <a:t> and </a:t>
            </a:r>
            <a:r>
              <a:rPr lang="it-IT" dirty="0" err="1"/>
              <a:t>almost</a:t>
            </a:r>
            <a:r>
              <a:rPr lang="it-IT" dirty="0"/>
              <a:t> 15 ha of </a:t>
            </a:r>
            <a:r>
              <a:rPr lang="it-IT" dirty="0" err="1"/>
              <a:t>wood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For over 20 </a:t>
            </a:r>
            <a:r>
              <a:rPr lang="it-IT" dirty="0" err="1"/>
              <a:t>years</a:t>
            </a:r>
            <a:r>
              <a:rPr lang="it-IT" dirty="0"/>
              <a:t> the estate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production on </a:t>
            </a:r>
            <a:r>
              <a:rPr lang="it-IT" dirty="0" err="1"/>
              <a:t>monocultivar</a:t>
            </a:r>
            <a:r>
              <a:rPr lang="it-IT" dirty="0"/>
              <a:t> olive </a:t>
            </a:r>
            <a:r>
              <a:rPr lang="it-IT" dirty="0" err="1"/>
              <a:t>oils</a:t>
            </a:r>
            <a:r>
              <a:rPr lang="it-IT" dirty="0"/>
              <a:t> from native </a:t>
            </a:r>
            <a:r>
              <a:rPr lang="it-IT" dirty="0" err="1"/>
              <a:t>varieties</a:t>
            </a:r>
            <a:r>
              <a:rPr lang="it-IT" dirty="0"/>
              <a:t> of </a:t>
            </a:r>
            <a:r>
              <a:rPr lang="it-IT" dirty="0" err="1"/>
              <a:t>Tuscany</a:t>
            </a:r>
            <a:r>
              <a:rPr lang="it-IT" dirty="0"/>
              <a:t>. </a:t>
            </a:r>
            <a:endParaRPr lang="it-IT" sz="2400" dirty="0"/>
          </a:p>
          <a:p>
            <a:r>
              <a:rPr lang="it-IT" dirty="0" err="1"/>
              <a:t>Nowadays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a </a:t>
            </a:r>
            <a:r>
              <a:rPr lang="it-IT" dirty="0" err="1"/>
              <a:t>leading</a:t>
            </a:r>
            <a:r>
              <a:rPr lang="it-IT" dirty="0"/>
              <a:t> estate in </a:t>
            </a:r>
            <a:r>
              <a:rPr lang="it-IT" dirty="0" err="1"/>
              <a:t>Italy</a:t>
            </a:r>
            <a:r>
              <a:rPr lang="it-IT" dirty="0"/>
              <a:t> in the production of </a:t>
            </a:r>
            <a:r>
              <a:rPr lang="it-IT" dirty="0" err="1"/>
              <a:t>monocultivar</a:t>
            </a:r>
            <a:r>
              <a:rPr lang="it-IT" dirty="0"/>
              <a:t> and </a:t>
            </a:r>
            <a:r>
              <a:rPr lang="it-IT" dirty="0" err="1"/>
              <a:t>blend</a:t>
            </a:r>
            <a:r>
              <a:rPr lang="it-IT" dirty="0"/>
              <a:t> olive </a:t>
            </a:r>
            <a:r>
              <a:rPr lang="it-IT" dirty="0" err="1"/>
              <a:t>oils</a:t>
            </a:r>
            <a:r>
              <a:rPr lang="it-IT" dirty="0"/>
              <a:t>.</a:t>
            </a:r>
          </a:p>
          <a:p>
            <a:endParaRPr lang="it-IT" sz="2400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grow</a:t>
            </a:r>
            <a:r>
              <a:rPr lang="it-IT" dirty="0"/>
              <a:t> 16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monocultivar</a:t>
            </a:r>
            <a:r>
              <a:rPr lang="it-IT" dirty="0"/>
              <a:t> </a:t>
            </a:r>
            <a:r>
              <a:rPr lang="it-IT" dirty="0" err="1"/>
              <a:t>varieties</a:t>
            </a:r>
            <a:r>
              <a:rPr lang="it-IT" dirty="0"/>
              <a:t> in </a:t>
            </a:r>
            <a:r>
              <a:rPr lang="it-IT" dirty="0" err="1"/>
              <a:t>such</a:t>
            </a:r>
            <a:r>
              <a:rPr lang="it-IT" dirty="0"/>
              <a:t> a small </a:t>
            </a:r>
            <a:r>
              <a:rPr lang="it-IT" dirty="0" err="1"/>
              <a:t>territory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Tuscany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.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540474" y="329725"/>
            <a:ext cx="62328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A59"/>
              </a:buClr>
              <a:buSzPts val="5000"/>
              <a:buFont typeface="Montserrat Light"/>
              <a:buNone/>
            </a:pPr>
            <a:r>
              <a:rPr lang="en-US" sz="3800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Company Summary</a:t>
            </a:r>
            <a:endParaRPr sz="3200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5" name="Picture 1" descr="page3image11044688">
            <a:extLst>
              <a:ext uri="{FF2B5EF4-FFF2-40B4-BE49-F238E27FC236}">
                <a16:creationId xmlns:a16="http://schemas.microsoft.com/office/drawing/2014/main" id="{2F7BAD39-0DF2-F942-B53C-AD2BF545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68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21"/>
          <p:cNvCxnSpPr/>
          <p:nvPr/>
        </p:nvCxnSpPr>
        <p:spPr>
          <a:xfrm>
            <a:off x="104547" y="2093161"/>
            <a:ext cx="0" cy="1555200"/>
          </a:xfrm>
          <a:prstGeom prst="straightConnector1">
            <a:avLst/>
          </a:prstGeom>
          <a:noFill/>
          <a:ln w="9525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1"/>
          <p:cNvCxnSpPr>
            <a:cxnSpLocks/>
          </p:cNvCxnSpPr>
          <p:nvPr/>
        </p:nvCxnSpPr>
        <p:spPr>
          <a:xfrm>
            <a:off x="3615134" y="2059811"/>
            <a:ext cx="0" cy="2701379"/>
          </a:xfrm>
          <a:prstGeom prst="straightConnector1">
            <a:avLst/>
          </a:prstGeom>
          <a:noFill/>
          <a:ln w="9525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1"/>
          <p:cNvCxnSpPr/>
          <p:nvPr/>
        </p:nvCxnSpPr>
        <p:spPr>
          <a:xfrm>
            <a:off x="4332292" y="2059811"/>
            <a:ext cx="0" cy="1555063"/>
          </a:xfrm>
          <a:prstGeom prst="straightConnector1">
            <a:avLst/>
          </a:prstGeom>
          <a:noFill/>
          <a:ln w="9525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21"/>
          <p:cNvCxnSpPr/>
          <p:nvPr/>
        </p:nvCxnSpPr>
        <p:spPr>
          <a:xfrm>
            <a:off x="7837914" y="2052409"/>
            <a:ext cx="0" cy="3007380"/>
          </a:xfrm>
          <a:prstGeom prst="straightConnector1">
            <a:avLst/>
          </a:prstGeom>
          <a:noFill/>
          <a:ln w="9525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21"/>
          <p:cNvCxnSpPr/>
          <p:nvPr/>
        </p:nvCxnSpPr>
        <p:spPr>
          <a:xfrm>
            <a:off x="8500074" y="2059811"/>
            <a:ext cx="0" cy="1555063"/>
          </a:xfrm>
          <a:prstGeom prst="straightConnector1">
            <a:avLst/>
          </a:prstGeom>
          <a:noFill/>
          <a:ln w="9525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1"/>
          <p:cNvCxnSpPr/>
          <p:nvPr/>
        </p:nvCxnSpPr>
        <p:spPr>
          <a:xfrm>
            <a:off x="12024323" y="2052409"/>
            <a:ext cx="0" cy="3007380"/>
          </a:xfrm>
          <a:prstGeom prst="straightConnector1">
            <a:avLst/>
          </a:prstGeom>
          <a:noFill/>
          <a:ln w="9525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1"/>
          <p:cNvSpPr/>
          <p:nvPr/>
        </p:nvSpPr>
        <p:spPr>
          <a:xfrm>
            <a:off x="0" y="1539193"/>
            <a:ext cx="1844400" cy="551100"/>
          </a:xfrm>
          <a:prstGeom prst="homePlate">
            <a:avLst>
              <a:gd name="adj" fmla="val 50000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8500073" y="2648178"/>
            <a:ext cx="1849500" cy="1384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Giacomo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meets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Fiammetta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who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gives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an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incredible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boost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to the estate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thanks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her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know-how</a:t>
            </a:r>
            <a:endParaRPr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9426166" y="4632397"/>
            <a:ext cx="2598157" cy="1169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Azienda Agricola Giacomo Grassi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leading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estate in the production of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monocultivar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blend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olive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oils</a:t>
            </a:r>
            <a:endParaRPr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0" y="166150"/>
            <a:ext cx="121920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6000"/>
              <a:buFont typeface="Montserrat Light"/>
              <a:buNone/>
            </a:pPr>
            <a:r>
              <a:rPr lang="en-US" sz="380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Company History</a:t>
            </a:r>
            <a:endParaRPr sz="380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1900408" y="1534375"/>
            <a:ext cx="2042400" cy="551100"/>
          </a:xfrm>
          <a:prstGeom prst="chevron">
            <a:avLst>
              <a:gd name="adj" fmla="val 50000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3998625" y="1544533"/>
            <a:ext cx="2042400" cy="551100"/>
          </a:xfrm>
          <a:prstGeom prst="chevron">
            <a:avLst>
              <a:gd name="adj" fmla="val 50000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6096841" y="1544533"/>
            <a:ext cx="2042400" cy="551100"/>
          </a:xfrm>
          <a:prstGeom prst="chevron">
            <a:avLst>
              <a:gd name="adj" fmla="val 50000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8195058" y="1544533"/>
            <a:ext cx="2042400" cy="551100"/>
          </a:xfrm>
          <a:prstGeom prst="chevron">
            <a:avLst>
              <a:gd name="adj" fmla="val 50000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0293274" y="1534375"/>
            <a:ext cx="2042400" cy="551100"/>
          </a:xfrm>
          <a:prstGeom prst="chevron">
            <a:avLst>
              <a:gd name="adj" fmla="val 50000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-59481" y="1645650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1970</a:t>
            </a: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027417" y="1642397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1987</a:t>
            </a: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111979" y="1642397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1996</a:t>
            </a: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231445" y="1642397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1999</a:t>
            </a: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8291391" y="1642397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2006</a:t>
            </a: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0383625" y="1642397"/>
            <a:ext cx="18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Present</a:t>
            </a:r>
            <a:endParaRPr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765615" y="3845713"/>
            <a:ext cx="1849500" cy="954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The olive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trees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have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to be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replanted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due to the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freeze</a:t>
            </a:r>
            <a:endParaRPr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5747657" y="3915050"/>
            <a:ext cx="2090257" cy="523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Bachelor’s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Degree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Agricultural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Sciences</a:t>
            </a:r>
            <a:endParaRPr lang="it-IT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4327327" y="2514501"/>
            <a:ext cx="1678355" cy="1169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Giacomo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starts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focusing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on the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ancient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olive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oil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varieties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«</a:t>
            </a:r>
            <a:r>
              <a:rPr lang="it-IT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monocultivars</a:t>
            </a: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04547" y="3160832"/>
            <a:ext cx="1714727" cy="523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Birth of Giacomo Grassi</a:t>
            </a:r>
            <a:endParaRPr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2A5AC-7184-C940-B4C4-53D2278CFE0D}"/>
              </a:ext>
            </a:extLst>
          </p:cNvPr>
          <p:cNvSpPr txBox="1"/>
          <p:nvPr/>
        </p:nvSpPr>
        <p:spPr>
          <a:xfrm>
            <a:off x="6197097" y="5059789"/>
            <a:ext cx="164081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Azienda Agricola Giacomo Grassi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officially</a:t>
            </a:r>
            <a:r>
              <a:rPr lang="it-IT" dirty="0"/>
              <a:t> an estate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>
          <a:xfrm>
            <a:off x="10489233" y="4743376"/>
            <a:ext cx="925500" cy="939900"/>
          </a:xfrm>
          <a:prstGeom prst="roundRect">
            <a:avLst>
              <a:gd name="adj" fmla="val 16667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6607714" y="2261537"/>
            <a:ext cx="925500" cy="939900"/>
          </a:xfrm>
          <a:prstGeom prst="roundRect">
            <a:avLst>
              <a:gd name="adj" fmla="val 16667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4518852" y="4756976"/>
            <a:ext cx="925500" cy="939900"/>
          </a:xfrm>
          <a:prstGeom prst="roundRect">
            <a:avLst>
              <a:gd name="adj" fmla="val 16667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5943181" y="3680154"/>
            <a:ext cx="188700" cy="191700"/>
          </a:xfrm>
          <a:prstGeom prst="roundRect">
            <a:avLst>
              <a:gd name="adj" fmla="val 16667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637150" y="2261537"/>
            <a:ext cx="925500" cy="939900"/>
          </a:xfrm>
          <a:prstGeom prst="roundRect">
            <a:avLst>
              <a:gd name="adj" fmla="val 16667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434382" y="2153075"/>
            <a:ext cx="261600" cy="265800"/>
          </a:xfrm>
          <a:prstGeom prst="roundRect">
            <a:avLst>
              <a:gd name="adj" fmla="val 16667"/>
            </a:avLst>
          </a:prstGeom>
          <a:solidFill>
            <a:srgbClr val="C0B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7572033" y="5477506"/>
            <a:ext cx="2917200" cy="52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34485A"/>
                </a:solidFill>
                <a:latin typeface="Verdana"/>
                <a:ea typeface="Verdana"/>
                <a:cs typeface="Verdana"/>
                <a:sym typeface="Verdana"/>
              </a:rPr>
              <a:t>Fiammetta</a:t>
            </a:r>
            <a:r>
              <a:rPr lang="en-US" dirty="0">
                <a:solidFill>
                  <a:srgbClr val="34485A"/>
                </a:solidFill>
                <a:latin typeface="Verdana"/>
                <a:ea typeface="Verdana"/>
                <a:cs typeface="Verdana"/>
                <a:sym typeface="Verdana"/>
              </a:rPr>
              <a:t> Nizzi </a:t>
            </a:r>
            <a:r>
              <a:rPr lang="en-US" dirty="0" err="1">
                <a:solidFill>
                  <a:srgbClr val="34485A"/>
                </a:solidFill>
                <a:latin typeface="Verdana"/>
                <a:ea typeface="Verdana"/>
                <a:cs typeface="Verdana"/>
                <a:sym typeface="Verdana"/>
              </a:rPr>
              <a:t>Grifi</a:t>
            </a:r>
            <a:endParaRPr lang="en-US" dirty="0">
              <a:solidFill>
                <a:srgbClr val="34485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4485A"/>
                </a:solidFill>
                <a:latin typeface="Verdana"/>
                <a:ea typeface="Verdana"/>
                <a:cs typeface="Verdana"/>
                <a:sym typeface="Verdana"/>
              </a:rPr>
              <a:t>Agronomist</a:t>
            </a:r>
            <a:endParaRPr dirty="0">
              <a:solidFill>
                <a:srgbClr val="34485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578530" y="5477506"/>
            <a:ext cx="2917200" cy="52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4485A"/>
                </a:solidFill>
                <a:latin typeface="Verdana"/>
                <a:ea typeface="Verdana"/>
                <a:cs typeface="Verdana"/>
                <a:sym typeface="Verdana"/>
              </a:rPr>
              <a:t>Giacomo Grassi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4485A"/>
                </a:solidFill>
                <a:latin typeface="Verdana"/>
                <a:ea typeface="Verdana"/>
                <a:cs typeface="Verdana"/>
                <a:sym typeface="Verdana"/>
              </a:rPr>
              <a:t>Owner and Producer</a:t>
            </a:r>
            <a:endParaRPr dirty="0">
              <a:solidFill>
                <a:srgbClr val="34485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0" y="166150"/>
            <a:ext cx="121920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6000"/>
              <a:buFont typeface="Montserrat Light"/>
              <a:buNone/>
            </a:pPr>
            <a:r>
              <a:rPr lang="en-US" sz="3800">
                <a:solidFill>
                  <a:srgbClr val="112430"/>
                </a:solidFill>
                <a:latin typeface="Verdana"/>
                <a:ea typeface="Verdana"/>
                <a:cs typeface="Verdana"/>
                <a:sym typeface="Verdana"/>
              </a:rPr>
              <a:t>Meet the Team</a:t>
            </a:r>
            <a:endParaRPr sz="3800">
              <a:solidFill>
                <a:srgbClr val="11243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2" y="1299650"/>
            <a:ext cx="12192000" cy="39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marR="5080" lvl="0" indent="0" algn="ctr" rtl="0">
              <a:lnSpc>
                <a:spcPct val="1379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From </a:t>
            </a:r>
            <a:r>
              <a:rPr lang="it-IT" dirty="0" err="1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father</a:t>
            </a:r>
            <a:r>
              <a:rPr lang="it-IT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 to son in the </a:t>
            </a:r>
            <a:r>
              <a:rPr lang="it-IT" dirty="0" err="1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years</a:t>
            </a:r>
            <a:r>
              <a:rPr lang="it-IT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dirty="0">
              <a:solidFill>
                <a:schemeClr val="bg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A87E1-FFF0-354E-8B97-FB352811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91" y="2586314"/>
            <a:ext cx="4178678" cy="278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7E48B-58CF-9741-A2CD-047431D5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132" y="2578102"/>
            <a:ext cx="4187002" cy="2788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3"/>
          <p:cNvCxnSpPr/>
          <p:nvPr/>
        </p:nvCxnSpPr>
        <p:spPr>
          <a:xfrm>
            <a:off x="6096025" y="1242650"/>
            <a:ext cx="0" cy="773100"/>
          </a:xfrm>
          <a:prstGeom prst="straightConnector1">
            <a:avLst/>
          </a:prstGeom>
          <a:noFill/>
          <a:ln w="19050" cap="flat" cmpd="sng">
            <a:solidFill>
              <a:srgbClr val="C0B68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23"/>
          <p:cNvCxnSpPr/>
          <p:nvPr/>
        </p:nvCxnSpPr>
        <p:spPr>
          <a:xfrm>
            <a:off x="10037850" y="1242650"/>
            <a:ext cx="0" cy="773100"/>
          </a:xfrm>
          <a:prstGeom prst="straightConnector1">
            <a:avLst/>
          </a:prstGeom>
          <a:noFill/>
          <a:ln w="19050" cap="flat" cmpd="sng">
            <a:solidFill>
              <a:srgbClr val="C0B68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3"/>
          <p:cNvCxnSpPr/>
          <p:nvPr/>
        </p:nvCxnSpPr>
        <p:spPr>
          <a:xfrm>
            <a:off x="2080475" y="1242650"/>
            <a:ext cx="0" cy="773100"/>
          </a:xfrm>
          <a:prstGeom prst="straightConnector1">
            <a:avLst/>
          </a:prstGeom>
          <a:noFill/>
          <a:ln w="19050" cap="flat" cmpd="sng">
            <a:solidFill>
              <a:srgbClr val="C0B6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23"/>
          <p:cNvSpPr/>
          <p:nvPr/>
        </p:nvSpPr>
        <p:spPr>
          <a:xfrm>
            <a:off x="354450" y="1595500"/>
            <a:ext cx="3675300" cy="4688700"/>
          </a:xfrm>
          <a:prstGeom prst="roundRect">
            <a:avLst>
              <a:gd name="adj" fmla="val 2238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571350" y="2109999"/>
            <a:ext cx="3291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mission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growing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every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year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the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highest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quality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olive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oils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through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fields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cannot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what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Nature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offers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every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year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therefore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products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are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every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year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the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result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of Nature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Good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olive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oil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means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good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life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4258350" y="1595500"/>
            <a:ext cx="3675300" cy="4688700"/>
          </a:xfrm>
          <a:prstGeom prst="roundRect">
            <a:avLst>
              <a:gd name="adj" fmla="val 2238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4450500" y="2109999"/>
            <a:ext cx="3291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want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to be a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leading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company in the production of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very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high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quality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olive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oils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worldwide</a:t>
            </a:r>
            <a:endParaRPr lang="it-IT"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There’s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never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ending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training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process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that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follow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every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year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to be up to date on the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latest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production </a:t>
            </a:r>
            <a:r>
              <a:rPr lang="it-IT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techniques</a:t>
            </a:r>
            <a:r>
              <a:rPr lang="it-IT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02" name="Google Shape;202;p23"/>
          <p:cNvSpPr/>
          <p:nvPr/>
        </p:nvSpPr>
        <p:spPr>
          <a:xfrm>
            <a:off x="8162250" y="1595500"/>
            <a:ext cx="3675300" cy="4688700"/>
          </a:xfrm>
          <a:prstGeom prst="roundRect">
            <a:avLst>
              <a:gd name="adj" fmla="val 2238"/>
            </a:avLst>
          </a:prstGeom>
          <a:solidFill>
            <a:srgbClr val="283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8392350" y="2109999"/>
            <a:ext cx="3291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bg1"/>
                </a:solidFill>
              </a:rPr>
              <a:t>Integrity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bg1"/>
                </a:solidFill>
              </a:rPr>
              <a:t>Passion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bg1"/>
                </a:solidFill>
              </a:rPr>
              <a:t>Loyalty</a:t>
            </a:r>
            <a:endParaRPr lang="it-IT" sz="16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79200" y="431375"/>
            <a:ext cx="36753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Montserrat Light"/>
              <a:buNone/>
            </a:pPr>
            <a:r>
              <a:rPr lang="en-US" sz="3500" dirty="0">
                <a:solidFill>
                  <a:srgbClr val="C0B685"/>
                </a:solidFill>
                <a:latin typeface="Verdana"/>
                <a:ea typeface="Verdana"/>
                <a:cs typeface="Verdana"/>
                <a:sym typeface="Verdana"/>
              </a:rPr>
              <a:t>Mission</a:t>
            </a:r>
            <a:endParaRPr sz="3500" dirty="0">
              <a:solidFill>
                <a:srgbClr val="C0B68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8137550" y="431375"/>
            <a:ext cx="36753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Montserrat Light"/>
              <a:buNone/>
            </a:pPr>
            <a:r>
              <a:rPr lang="en-US" sz="3500">
                <a:solidFill>
                  <a:srgbClr val="C0B685"/>
                </a:solidFill>
                <a:latin typeface="Verdana"/>
                <a:ea typeface="Verdana"/>
                <a:cs typeface="Verdana"/>
                <a:sym typeface="Verdana"/>
              </a:rPr>
              <a:t>Values</a:t>
            </a:r>
            <a:endParaRPr sz="100">
              <a:solidFill>
                <a:srgbClr val="C0B68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270825" y="431375"/>
            <a:ext cx="3650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Montserrat Light"/>
              <a:buNone/>
            </a:pPr>
            <a:r>
              <a:rPr lang="en-US" sz="3500">
                <a:solidFill>
                  <a:srgbClr val="C0B685"/>
                </a:solidFill>
                <a:latin typeface="Verdana"/>
                <a:ea typeface="Verdana"/>
                <a:cs typeface="Verdana"/>
                <a:sym typeface="Verdana"/>
              </a:rPr>
              <a:t>Vision</a:t>
            </a:r>
            <a:endParaRPr sz="6700">
              <a:solidFill>
                <a:srgbClr val="C0B68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/>
        </p:nvSpPr>
        <p:spPr>
          <a:xfrm>
            <a:off x="4920325" y="3432147"/>
            <a:ext cx="2563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err="1">
                <a:solidFill>
                  <a:srgbClr val="33475B"/>
                </a:solidFill>
                <a:latin typeface="Montserrat SemiBold"/>
                <a:sym typeface="Montserrat SemiBold"/>
              </a:rPr>
              <a:t>Der</a:t>
            </a:r>
            <a:r>
              <a:rPr lang="it-IT" b="1" dirty="0">
                <a:solidFill>
                  <a:srgbClr val="33475B"/>
                </a:solidFill>
                <a:latin typeface="Montserrat SemiBold"/>
                <a:sym typeface="Montserrat SemiBold"/>
              </a:rPr>
              <a:t> </a:t>
            </a:r>
            <a:r>
              <a:rPr lang="it-IT" b="1" dirty="0" err="1">
                <a:solidFill>
                  <a:srgbClr val="33475B"/>
                </a:solidFill>
                <a:latin typeface="Montserrat SemiBold"/>
                <a:sym typeface="Montserrat SemiBold"/>
              </a:rPr>
              <a:t>Feinschmecker</a:t>
            </a:r>
            <a:endParaRPr dirty="0">
              <a:solidFill>
                <a:srgbClr val="33475B"/>
              </a:solidFill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2543799" y="525800"/>
            <a:ext cx="7212000" cy="26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Among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the best 2020 olive </a:t>
            </a: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oils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</a:t>
            </a: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thanks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to the </a:t>
            </a: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fragrances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of tomato, </a:t>
            </a: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fresh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</a:t>
            </a: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herbs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and </a:t>
            </a:r>
            <a:r>
              <a:rPr lang="it-IT" sz="3500" dirty="0" err="1">
                <a:solidFill>
                  <a:srgbClr val="112430"/>
                </a:solidFill>
                <a:latin typeface="Montserrat"/>
                <a:sym typeface="Montserrat"/>
              </a:rPr>
              <a:t>cytrus</a:t>
            </a:r>
            <a:r>
              <a:rPr lang="it-IT" sz="3500" dirty="0">
                <a:solidFill>
                  <a:srgbClr val="112430"/>
                </a:solidFill>
                <a:latin typeface="Montserrat"/>
                <a:sym typeface="Montserrat"/>
              </a:rPr>
              <a:t> notes </a:t>
            </a:r>
            <a:endParaRPr sz="2200" dirty="0">
              <a:solidFill>
                <a:srgbClr val="11243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1124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2013426" y="363875"/>
            <a:ext cx="660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26363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rgbClr val="26363E"/>
              </a:solidFill>
            </a:endParaRPr>
          </a:p>
        </p:txBody>
      </p:sp>
      <p:sp>
        <p:nvSpPr>
          <p:cNvPr id="214" name="Google Shape;214;p24"/>
          <p:cNvSpPr txBox="1"/>
          <p:nvPr/>
        </p:nvSpPr>
        <p:spPr>
          <a:xfrm rot="10800000">
            <a:off x="8957671" y="1225225"/>
            <a:ext cx="11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26363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rgbClr val="26363E"/>
              </a:solidFill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0" y="5593825"/>
            <a:ext cx="12192000" cy="1671000"/>
          </a:xfrm>
          <a:prstGeom prst="rect">
            <a:avLst/>
          </a:prstGeom>
          <a:solidFill>
            <a:srgbClr val="34485A"/>
          </a:solidFill>
          <a:ln w="12700" cap="flat" cmpd="sng">
            <a:solidFill>
              <a:srgbClr val="344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4"/>
          <p:cNvCxnSpPr/>
          <p:nvPr/>
        </p:nvCxnSpPr>
        <p:spPr>
          <a:xfrm>
            <a:off x="6202150" y="2476475"/>
            <a:ext cx="0" cy="773100"/>
          </a:xfrm>
          <a:prstGeom prst="straightConnector1">
            <a:avLst/>
          </a:prstGeom>
          <a:noFill/>
          <a:ln w="19050" cap="flat" cmpd="sng">
            <a:solidFill>
              <a:srgbClr val="C0B68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4058DD3-335E-B24B-9C20-6059C3E0E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2"/>
          <a:stretch/>
        </p:blipFill>
        <p:spPr>
          <a:xfrm>
            <a:off x="3935875" y="4114526"/>
            <a:ext cx="4532400" cy="2371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2607125" y="1588975"/>
            <a:ext cx="6324600" cy="3048000"/>
          </a:xfrm>
          <a:prstGeom prst="roundRect">
            <a:avLst>
              <a:gd name="adj" fmla="val 4725"/>
            </a:avLst>
          </a:prstGeom>
          <a:solidFill>
            <a:srgbClr val="A5C2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607125" y="2297236"/>
            <a:ext cx="6324600" cy="180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Contact</a:t>
            </a:r>
            <a:r>
              <a:rPr lang="it-IT" sz="4000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4000" dirty="0" err="1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us</a:t>
            </a:r>
            <a:endParaRPr lang="it-IT" sz="4000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i="0" u="none" strike="noStrike" cap="none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http://www.giacomograssi.it/</a:t>
            </a:r>
            <a:endParaRPr lang="it-IT" i="0" u="none" strike="noStrike" cap="none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rgbClr val="0F23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i="0" u="none" strike="noStrike" cap="none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+393284198368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+393355725622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i="0" u="none" strike="noStrike" cap="none" dirty="0">
                <a:solidFill>
                  <a:srgbClr val="0F232F"/>
                </a:solidFill>
                <a:latin typeface="Verdana"/>
                <a:ea typeface="Verdana"/>
                <a:cs typeface="Verdana"/>
                <a:sym typeface="Verdana"/>
              </a:rPr>
              <a:t>+393355391535</a:t>
            </a:r>
          </a:p>
        </p:txBody>
      </p:sp>
      <p:sp>
        <p:nvSpPr>
          <p:cNvPr id="10" name="Google Shape;126;p19">
            <a:extLst>
              <a:ext uri="{FF2B5EF4-FFF2-40B4-BE49-F238E27FC236}">
                <a16:creationId xmlns:a16="http://schemas.microsoft.com/office/drawing/2014/main" id="{838620A2-01FE-0D43-A315-FC0ED0DC3F96}"/>
              </a:ext>
            </a:extLst>
          </p:cNvPr>
          <p:cNvSpPr/>
          <p:nvPr/>
        </p:nvSpPr>
        <p:spPr>
          <a:xfrm>
            <a:off x="8248652" y="4106922"/>
            <a:ext cx="1093800" cy="1011300"/>
          </a:xfrm>
          <a:prstGeom prst="roundRect">
            <a:avLst>
              <a:gd name="adj" fmla="val 4725"/>
            </a:avLst>
          </a:prstGeom>
          <a:solidFill>
            <a:srgbClr val="0F232F"/>
          </a:solidFill>
          <a:ln w="12700" cap="flat" cmpd="sng">
            <a:solidFill>
              <a:srgbClr val="0F2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6;p19">
            <a:extLst>
              <a:ext uri="{FF2B5EF4-FFF2-40B4-BE49-F238E27FC236}">
                <a16:creationId xmlns:a16="http://schemas.microsoft.com/office/drawing/2014/main" id="{52C15F97-DD92-C940-86CA-AC89482C5A95}"/>
              </a:ext>
            </a:extLst>
          </p:cNvPr>
          <p:cNvSpPr/>
          <p:nvPr/>
        </p:nvSpPr>
        <p:spPr>
          <a:xfrm>
            <a:off x="2196398" y="1285936"/>
            <a:ext cx="1093800" cy="1011300"/>
          </a:xfrm>
          <a:prstGeom prst="roundRect">
            <a:avLst>
              <a:gd name="adj" fmla="val 4725"/>
            </a:avLst>
          </a:prstGeom>
          <a:solidFill>
            <a:srgbClr val="0F232F"/>
          </a:solidFill>
          <a:ln w="12700" cap="flat" cmpd="sng">
            <a:solidFill>
              <a:srgbClr val="0F2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22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</TotalTime>
  <Words>399</Words>
  <Application>Microsoft Macintosh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</vt:lpstr>
      <vt:lpstr>Calibri</vt:lpstr>
      <vt:lpstr>Montserrat SemiBold</vt:lpstr>
      <vt:lpstr>Arial</vt:lpstr>
      <vt:lpstr>Verdana</vt:lpstr>
      <vt:lpstr>Montserrat Light</vt:lpstr>
      <vt:lpstr>Office Theme</vt:lpstr>
      <vt:lpstr>PowerPoint Presentation</vt:lpstr>
      <vt:lpstr>Company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16</cp:revision>
  <dcterms:modified xsi:type="dcterms:W3CDTF">2021-06-15T22:45:57Z</dcterms:modified>
</cp:coreProperties>
</file>